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8"/>
  </p:notesMasterIdLst>
  <p:sldIdLst>
    <p:sldId id="256" r:id="rId2"/>
    <p:sldId id="258" r:id="rId3"/>
    <p:sldId id="294" r:id="rId4"/>
    <p:sldId id="259" r:id="rId5"/>
    <p:sldId id="260" r:id="rId6"/>
    <p:sldId id="261" r:id="rId7"/>
    <p:sldId id="262" r:id="rId8"/>
    <p:sldId id="281" r:id="rId9"/>
    <p:sldId id="283" r:id="rId10"/>
    <p:sldId id="284" r:id="rId11"/>
    <p:sldId id="287" r:id="rId12"/>
    <p:sldId id="288" r:id="rId13"/>
    <p:sldId id="289" r:id="rId14"/>
    <p:sldId id="296" r:id="rId15"/>
    <p:sldId id="290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6" r:id="rId25"/>
    <p:sldId id="292" r:id="rId26"/>
    <p:sldId id="279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57CE3E-A3DE-4927-9DEA-C299285F2B9E}" type="presOf" srcId="{7DC315D4-CF6A-4FD0-9BD4-74329BDFD2E4}" destId="{61AE2133-6DD3-4D37-9B8D-D678BC651EAC}" srcOrd="1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C1B0BE41-273C-4CC0-953B-7E3BE612B948}" type="presOf" srcId="{EF101EA2-D3EF-4F9A-B170-673B13B2AB99}" destId="{E4CDCD51-55B5-47A8-A21F-2E13C8497BDF}" srcOrd="0" destOrd="0" presId="urn:microsoft.com/office/officeart/2005/8/layout/list1"/>
    <dgm:cxn modelId="{96DF6193-9C14-4D69-AD18-08609154EEDB}" type="presOf" srcId="{CDBA3C88-BD9A-45C0-AE92-37C296F66ACB}" destId="{28DD7763-6CEC-4AA4-AD7D-F789D9DAD30D}" srcOrd="0" destOrd="0" presId="urn:microsoft.com/office/officeart/2005/8/layout/list1"/>
    <dgm:cxn modelId="{6B699A2C-6AF1-4F54-A689-DE9BC4E3822E}" type="presOf" srcId="{EA99C889-C3C4-4DA2-95A7-54DE057BCAB6}" destId="{E9BD361F-BD60-461F-8D02-5C93E37A8958}" srcOrd="0" destOrd="0" presId="urn:microsoft.com/office/officeart/2005/8/layout/list1"/>
    <dgm:cxn modelId="{C41042F7-BFB7-4171-9043-E10481E086CE}" type="presOf" srcId="{7EE43911-8834-4449-9A1A-2168EA05DEF5}" destId="{A86B5035-7A6C-46E1-9C99-4C9553F2AF05}" srcOrd="0" destOrd="0" presId="urn:microsoft.com/office/officeart/2005/8/layout/list1"/>
    <dgm:cxn modelId="{81EEBD12-7EEB-464C-8E32-77B8D156097F}" type="presOf" srcId="{DBEB36B6-DE6B-478C-9480-55DFD5B44D03}" destId="{89EDEAD9-DA62-45D3-9EE4-54C18FFE8251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04F6F0EF-82A7-4BE7-A95C-4D7250E580FB}" type="presOf" srcId="{DBEB36B6-DE6B-478C-9480-55DFD5B44D03}" destId="{90ECB009-2161-4FCE-BDBD-5D422FF9BD8B}" srcOrd="0" destOrd="0" presId="urn:microsoft.com/office/officeart/2005/8/layout/list1"/>
    <dgm:cxn modelId="{1AE541D6-5108-4C82-BD4A-D8EAD2D972BF}" type="presOf" srcId="{EF101EA2-D3EF-4F9A-B170-673B13B2AB99}" destId="{6BB609BF-E19A-4E75-9CAA-6CFD4D46966B}" srcOrd="1" destOrd="0" presId="urn:microsoft.com/office/officeart/2005/8/layout/list1"/>
    <dgm:cxn modelId="{E3C2B0F2-B0C8-42DC-A8CC-B39810053475}" type="presOf" srcId="{7DC315D4-CF6A-4FD0-9BD4-74329BDFD2E4}" destId="{BDA33F08-5B65-4C8A-B073-98578CAD4843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36548A53-ADAF-4E91-8070-90EB3026BA4D}" type="presOf" srcId="{EA99C889-C3C4-4DA2-95A7-54DE057BCAB6}" destId="{B74C86A2-E452-4D24-B72C-68181FD0FBC5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730389AB-97AC-49B6-85A1-C1DDD5969F5E}" type="presOf" srcId="{CDBA3C88-BD9A-45C0-AE92-37C296F66ACB}" destId="{B021F2BB-6371-4D24-BBDB-008A4F739364}" srcOrd="1" destOrd="0" presId="urn:microsoft.com/office/officeart/2005/8/layout/list1"/>
    <dgm:cxn modelId="{A1CDB909-758B-4A84-9906-47DC9313BE1E}" type="presParOf" srcId="{A86B5035-7A6C-46E1-9C99-4C9553F2AF05}" destId="{E2830A46-1D5E-471C-AD50-9D2FD3E5F309}" srcOrd="0" destOrd="0" presId="urn:microsoft.com/office/officeart/2005/8/layout/list1"/>
    <dgm:cxn modelId="{45AAEFFE-8F35-434C-ACD1-2B60BF982C7F}" type="presParOf" srcId="{E2830A46-1D5E-471C-AD50-9D2FD3E5F309}" destId="{E9BD361F-BD60-461F-8D02-5C93E37A8958}" srcOrd="0" destOrd="0" presId="urn:microsoft.com/office/officeart/2005/8/layout/list1"/>
    <dgm:cxn modelId="{1786262E-AE54-4F08-86D8-D9126B88C268}" type="presParOf" srcId="{E2830A46-1D5E-471C-AD50-9D2FD3E5F309}" destId="{B74C86A2-E452-4D24-B72C-68181FD0FBC5}" srcOrd="1" destOrd="0" presId="urn:microsoft.com/office/officeart/2005/8/layout/list1"/>
    <dgm:cxn modelId="{1C84B0E7-C2D9-455E-B19C-024B22F69F15}" type="presParOf" srcId="{A86B5035-7A6C-46E1-9C99-4C9553F2AF05}" destId="{BBA5896B-DBA9-4BE7-AA19-5F1A80788BD2}" srcOrd="1" destOrd="0" presId="urn:microsoft.com/office/officeart/2005/8/layout/list1"/>
    <dgm:cxn modelId="{9822F13C-6A13-4266-8371-168BC2CE8769}" type="presParOf" srcId="{A86B5035-7A6C-46E1-9C99-4C9553F2AF05}" destId="{2693B1DE-1574-44DE-A6BD-2F47FFF4894F}" srcOrd="2" destOrd="0" presId="urn:microsoft.com/office/officeart/2005/8/layout/list1"/>
    <dgm:cxn modelId="{705295BA-6C4D-4E01-87EC-968F8EFC2029}" type="presParOf" srcId="{A86B5035-7A6C-46E1-9C99-4C9553F2AF05}" destId="{1016CE63-0B6F-4F4D-9DD6-0153E55832E3}" srcOrd="3" destOrd="0" presId="urn:microsoft.com/office/officeart/2005/8/layout/list1"/>
    <dgm:cxn modelId="{A86D2980-788B-4170-9F9A-5EDC92CD2B92}" type="presParOf" srcId="{A86B5035-7A6C-46E1-9C99-4C9553F2AF05}" destId="{0C8BB5D9-3B37-4208-B858-C70CBA2250BE}" srcOrd="4" destOrd="0" presId="urn:microsoft.com/office/officeart/2005/8/layout/list1"/>
    <dgm:cxn modelId="{45A9A9DE-B055-4715-B5B8-45CE0F5D9D54}" type="presParOf" srcId="{0C8BB5D9-3B37-4208-B858-C70CBA2250BE}" destId="{90ECB009-2161-4FCE-BDBD-5D422FF9BD8B}" srcOrd="0" destOrd="0" presId="urn:microsoft.com/office/officeart/2005/8/layout/list1"/>
    <dgm:cxn modelId="{39E85C8C-0FEC-4C19-B7BD-4D2FEC45F933}" type="presParOf" srcId="{0C8BB5D9-3B37-4208-B858-C70CBA2250BE}" destId="{89EDEAD9-DA62-45D3-9EE4-54C18FFE8251}" srcOrd="1" destOrd="0" presId="urn:microsoft.com/office/officeart/2005/8/layout/list1"/>
    <dgm:cxn modelId="{158C15FC-8FBE-4792-BDEA-8E6150A2FA37}" type="presParOf" srcId="{A86B5035-7A6C-46E1-9C99-4C9553F2AF05}" destId="{D6F2A3B7-9339-4141-9FE7-8A47E56DF203}" srcOrd="5" destOrd="0" presId="urn:microsoft.com/office/officeart/2005/8/layout/list1"/>
    <dgm:cxn modelId="{7A0A8CB4-DBA2-4034-B11B-CE14780E7B1D}" type="presParOf" srcId="{A86B5035-7A6C-46E1-9C99-4C9553F2AF05}" destId="{339E794D-6153-47BC-BF1A-65FD64E78766}" srcOrd="6" destOrd="0" presId="urn:microsoft.com/office/officeart/2005/8/layout/list1"/>
    <dgm:cxn modelId="{0B46A03C-3D9C-40CE-B303-BFECFD936979}" type="presParOf" srcId="{A86B5035-7A6C-46E1-9C99-4C9553F2AF05}" destId="{64E10F49-5A94-461C-9370-D25C93396E11}" srcOrd="7" destOrd="0" presId="urn:microsoft.com/office/officeart/2005/8/layout/list1"/>
    <dgm:cxn modelId="{6D9EF16D-F80B-4ED4-9C64-DE85F4D6FAEF}" type="presParOf" srcId="{A86B5035-7A6C-46E1-9C99-4C9553F2AF05}" destId="{09054E1E-F69E-4A64-A01E-348F9071F812}" srcOrd="8" destOrd="0" presId="urn:microsoft.com/office/officeart/2005/8/layout/list1"/>
    <dgm:cxn modelId="{907CCEF8-81AA-490D-A4B1-C7392BB671D9}" type="presParOf" srcId="{09054E1E-F69E-4A64-A01E-348F9071F812}" destId="{E4CDCD51-55B5-47A8-A21F-2E13C8497BDF}" srcOrd="0" destOrd="0" presId="urn:microsoft.com/office/officeart/2005/8/layout/list1"/>
    <dgm:cxn modelId="{D5A8A2A1-A9FF-4181-9A52-AA46B7A461C8}" type="presParOf" srcId="{09054E1E-F69E-4A64-A01E-348F9071F812}" destId="{6BB609BF-E19A-4E75-9CAA-6CFD4D46966B}" srcOrd="1" destOrd="0" presId="urn:microsoft.com/office/officeart/2005/8/layout/list1"/>
    <dgm:cxn modelId="{44D62BD5-EBAF-4CEE-8A3A-EA57BCAF4900}" type="presParOf" srcId="{A86B5035-7A6C-46E1-9C99-4C9553F2AF05}" destId="{B7CBAAE1-199A-459F-973F-521F138BF836}" srcOrd="9" destOrd="0" presId="urn:microsoft.com/office/officeart/2005/8/layout/list1"/>
    <dgm:cxn modelId="{0B5BEDCA-3222-4E03-B079-170546A1F040}" type="presParOf" srcId="{A86B5035-7A6C-46E1-9C99-4C9553F2AF05}" destId="{04D2C57B-622B-4C5B-8CCA-4660D597A0BA}" srcOrd="10" destOrd="0" presId="urn:microsoft.com/office/officeart/2005/8/layout/list1"/>
    <dgm:cxn modelId="{3D38063D-0E77-4712-AC88-DDB32F2FFFF2}" type="presParOf" srcId="{A86B5035-7A6C-46E1-9C99-4C9553F2AF05}" destId="{C9F81653-3F54-4E81-9FED-4F9CE518127D}" srcOrd="11" destOrd="0" presId="urn:microsoft.com/office/officeart/2005/8/layout/list1"/>
    <dgm:cxn modelId="{AB841E14-8FB7-48C6-A791-9943D6389762}" type="presParOf" srcId="{A86B5035-7A6C-46E1-9C99-4C9553F2AF05}" destId="{E5B3F690-BD14-43F6-AE30-186B7E0D25FB}" srcOrd="12" destOrd="0" presId="urn:microsoft.com/office/officeart/2005/8/layout/list1"/>
    <dgm:cxn modelId="{E4EC1050-B550-4217-9AA2-A346EA5CF00D}" type="presParOf" srcId="{E5B3F690-BD14-43F6-AE30-186B7E0D25FB}" destId="{BDA33F08-5B65-4C8A-B073-98578CAD4843}" srcOrd="0" destOrd="0" presId="urn:microsoft.com/office/officeart/2005/8/layout/list1"/>
    <dgm:cxn modelId="{90DF0F43-209A-4AD7-A1F3-C8162D36A86B}" type="presParOf" srcId="{E5B3F690-BD14-43F6-AE30-186B7E0D25FB}" destId="{61AE2133-6DD3-4D37-9B8D-D678BC651EAC}" srcOrd="1" destOrd="0" presId="urn:microsoft.com/office/officeart/2005/8/layout/list1"/>
    <dgm:cxn modelId="{075BBDAF-EAEF-4F47-9FE6-B4E64872299C}" type="presParOf" srcId="{A86B5035-7A6C-46E1-9C99-4C9553F2AF05}" destId="{31882555-46A2-4F35-AB2A-0BEBCFC79D60}" srcOrd="13" destOrd="0" presId="urn:microsoft.com/office/officeart/2005/8/layout/list1"/>
    <dgm:cxn modelId="{1986CE21-1118-498D-A045-A8BE14640023}" type="presParOf" srcId="{A86B5035-7A6C-46E1-9C99-4C9553F2AF05}" destId="{8D2482DD-1B0E-4A2B-BD55-FDD87F017E76}" srcOrd="14" destOrd="0" presId="urn:microsoft.com/office/officeart/2005/8/layout/list1"/>
    <dgm:cxn modelId="{4A803031-3C1D-4D97-9000-5E8282748931}" type="presParOf" srcId="{A86B5035-7A6C-46E1-9C99-4C9553F2AF05}" destId="{A81EEA68-2003-4581-B589-2A3BED8B8090}" srcOrd="15" destOrd="0" presId="urn:microsoft.com/office/officeart/2005/8/layout/list1"/>
    <dgm:cxn modelId="{57DA493E-D5A8-4751-83A6-13C64E22B342}" type="presParOf" srcId="{A86B5035-7A6C-46E1-9C99-4C9553F2AF05}" destId="{7F579C94-9A29-45BC-8277-1799C24D2398}" srcOrd="16" destOrd="0" presId="urn:microsoft.com/office/officeart/2005/8/layout/list1"/>
    <dgm:cxn modelId="{02A1AB9F-581D-4DCD-A9F0-1DB6298AC81B}" type="presParOf" srcId="{7F579C94-9A29-45BC-8277-1799C24D2398}" destId="{28DD7763-6CEC-4AA4-AD7D-F789D9DAD30D}" srcOrd="0" destOrd="0" presId="urn:microsoft.com/office/officeart/2005/8/layout/list1"/>
    <dgm:cxn modelId="{87EEAD33-C258-45BA-A61D-05B27CCF8BF5}" type="presParOf" srcId="{7F579C94-9A29-45BC-8277-1799C24D2398}" destId="{B021F2BB-6371-4D24-BBDB-008A4F739364}" srcOrd="1" destOrd="0" presId="urn:microsoft.com/office/officeart/2005/8/layout/list1"/>
    <dgm:cxn modelId="{30782F69-6337-4C3A-9DEB-49792F2CF14A}" type="presParOf" srcId="{A86B5035-7A6C-46E1-9C99-4C9553F2AF05}" destId="{EE855BD6-9B04-4D92-AC00-279C82350E27}" srcOrd="17" destOrd="0" presId="urn:microsoft.com/office/officeart/2005/8/layout/list1"/>
    <dgm:cxn modelId="{85BC918D-73DB-422C-B612-8D98348C5B50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РЕАЛИЗАЦИЮ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 custLinFactX="5209" custLinFactNeighborX="100000" custLinFactNeighborY="40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 custLinFactY="43894" custLinFactNeighborY="100000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07EADE4-4BB5-49A6-9A85-7855DDB2818B}" type="presOf" srcId="{2ADDAF8C-489F-4104-B245-AFB874B83C1E}" destId="{B1494EE3-E38D-460A-A4A6-A9CFAE278870}" srcOrd="0" destOrd="0" presId="urn:microsoft.com/office/officeart/2005/8/layout/list1"/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221D1DA4-51D3-4755-AC9A-46BB2FC8FD5A}" type="presOf" srcId="{F8475EF8-D1A8-4E67-A947-1369087073AD}" destId="{AF103611-C4C2-42EE-9C47-286D94BC6C83}" srcOrd="1" destOrd="0" presId="urn:microsoft.com/office/officeart/2005/8/layout/list1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BDBB95B6-B459-4407-8410-1E34B532CC66}" type="presOf" srcId="{F8475EF8-D1A8-4E67-A947-1369087073AD}" destId="{095B9321-6AE0-46F9-A732-FD628D710351}" srcOrd="0" destOrd="0" presId="urn:microsoft.com/office/officeart/2005/8/layout/list1"/>
    <dgm:cxn modelId="{CEFE862B-4FAB-414D-9CD0-5507C35A346E}" type="presOf" srcId="{2BC465E5-1272-4019-9338-7E807A9CB8E6}" destId="{DF0ADFDD-C34F-460D-A9BB-4DC563C2FF64}" srcOrd="0" destOrd="0" presId="urn:microsoft.com/office/officeart/2005/8/layout/list1"/>
    <dgm:cxn modelId="{4AC52DB2-FDF1-4892-AB48-23ECAD5E9B1E}" type="presOf" srcId="{D9EF97B5-C1B2-410A-AE10-96D5ACD4BD87}" destId="{165450BA-C241-4FB2-BA5A-B7070F701952}" srcOrd="1" destOrd="0" presId="urn:microsoft.com/office/officeart/2005/8/layout/list1"/>
    <dgm:cxn modelId="{09CF842D-D768-436F-B5E0-FF6B80CFFC3F}" type="presOf" srcId="{D9EF97B5-C1B2-410A-AE10-96D5ACD4BD87}" destId="{AE57CAC9-5F66-478F-B4BE-26034E1F4C79}" srcOrd="0" destOrd="0" presId="urn:microsoft.com/office/officeart/2005/8/layout/list1"/>
    <dgm:cxn modelId="{1E578967-F89D-4C1D-B6B2-7392BF1E3F53}" type="presOf" srcId="{2ADDAF8C-489F-4104-B245-AFB874B83C1E}" destId="{AF70D1EC-DCBF-447D-B4A2-EAC5D6B00DCA}" srcOrd="1" destOrd="0" presId="urn:microsoft.com/office/officeart/2005/8/layout/list1"/>
    <dgm:cxn modelId="{EE84D9F9-A71F-4DB8-88CC-9ACFB0851C3C}" type="presParOf" srcId="{DF0ADFDD-C34F-460D-A9BB-4DC563C2FF64}" destId="{27BBFC8D-1076-4FDB-A693-53DBD5296686}" srcOrd="0" destOrd="0" presId="urn:microsoft.com/office/officeart/2005/8/layout/list1"/>
    <dgm:cxn modelId="{3021E5A8-334C-48CD-932E-38C65B160FA4}" type="presParOf" srcId="{27BBFC8D-1076-4FDB-A693-53DBD5296686}" destId="{095B9321-6AE0-46F9-A732-FD628D710351}" srcOrd="0" destOrd="0" presId="urn:microsoft.com/office/officeart/2005/8/layout/list1"/>
    <dgm:cxn modelId="{B225E2DB-0901-4723-9EC7-10E8F53C3BB2}" type="presParOf" srcId="{27BBFC8D-1076-4FDB-A693-53DBD5296686}" destId="{AF103611-C4C2-42EE-9C47-286D94BC6C83}" srcOrd="1" destOrd="0" presId="urn:microsoft.com/office/officeart/2005/8/layout/list1"/>
    <dgm:cxn modelId="{59A603DC-C718-4D40-ABDC-6BA238BCBDE1}" type="presParOf" srcId="{DF0ADFDD-C34F-460D-A9BB-4DC563C2FF64}" destId="{5221CCF4-B8BE-4EF0-A025-52D257769746}" srcOrd="1" destOrd="0" presId="urn:microsoft.com/office/officeart/2005/8/layout/list1"/>
    <dgm:cxn modelId="{CCD42CA8-EB79-45E2-A0F5-F061CC6308DD}" type="presParOf" srcId="{DF0ADFDD-C34F-460D-A9BB-4DC563C2FF64}" destId="{14B35CF1-2C57-4F3E-B0C1-228607CE4DCB}" srcOrd="2" destOrd="0" presId="urn:microsoft.com/office/officeart/2005/8/layout/list1"/>
    <dgm:cxn modelId="{FBC8A5B4-EA6A-43C6-8DE7-4A196BAEAADF}" type="presParOf" srcId="{DF0ADFDD-C34F-460D-A9BB-4DC563C2FF64}" destId="{6780AC6D-3396-4634-AF18-DA8B4E0C649D}" srcOrd="3" destOrd="0" presId="urn:microsoft.com/office/officeart/2005/8/layout/list1"/>
    <dgm:cxn modelId="{F059E3CF-6BCE-46E0-98D4-B00310A0C758}" type="presParOf" srcId="{DF0ADFDD-C34F-460D-A9BB-4DC563C2FF64}" destId="{5E0D974E-AA2F-4B51-A7D2-1FBDBD4BEA31}" srcOrd="4" destOrd="0" presId="urn:microsoft.com/office/officeart/2005/8/layout/list1"/>
    <dgm:cxn modelId="{522E47CA-D447-4F8D-B0EC-64DCEBCD53D2}" type="presParOf" srcId="{5E0D974E-AA2F-4B51-A7D2-1FBDBD4BEA31}" destId="{AE57CAC9-5F66-478F-B4BE-26034E1F4C79}" srcOrd="0" destOrd="0" presId="urn:microsoft.com/office/officeart/2005/8/layout/list1"/>
    <dgm:cxn modelId="{C3D4C28C-81CB-4C8E-A89E-795E61C8DF33}" type="presParOf" srcId="{5E0D974E-AA2F-4B51-A7D2-1FBDBD4BEA31}" destId="{165450BA-C241-4FB2-BA5A-B7070F701952}" srcOrd="1" destOrd="0" presId="urn:microsoft.com/office/officeart/2005/8/layout/list1"/>
    <dgm:cxn modelId="{EC6349AE-4390-43E5-BD40-5C4953F1DE53}" type="presParOf" srcId="{DF0ADFDD-C34F-460D-A9BB-4DC563C2FF64}" destId="{D51B577C-91A4-4E1E-A326-82481A2E0FCF}" srcOrd="5" destOrd="0" presId="urn:microsoft.com/office/officeart/2005/8/layout/list1"/>
    <dgm:cxn modelId="{8CAC48E5-CC3A-4712-AFAB-F7D1672CACDE}" type="presParOf" srcId="{DF0ADFDD-C34F-460D-A9BB-4DC563C2FF64}" destId="{45F3C729-0539-4B7F-97F1-C3D2DA69DB1C}" srcOrd="6" destOrd="0" presId="urn:microsoft.com/office/officeart/2005/8/layout/list1"/>
    <dgm:cxn modelId="{17AD61F6-61B8-4BB8-8065-2E311DB2EA36}" type="presParOf" srcId="{DF0ADFDD-C34F-460D-A9BB-4DC563C2FF64}" destId="{C7958F3B-8575-4A0C-84C4-7A202F83CD90}" srcOrd="7" destOrd="0" presId="urn:microsoft.com/office/officeart/2005/8/layout/list1"/>
    <dgm:cxn modelId="{915D75AA-5BE0-4EC9-902F-B19DCCE32D2A}" type="presParOf" srcId="{DF0ADFDD-C34F-460D-A9BB-4DC563C2FF64}" destId="{3C09D039-AF29-4A95-B2C3-1D69138A09F5}" srcOrd="8" destOrd="0" presId="urn:microsoft.com/office/officeart/2005/8/layout/list1"/>
    <dgm:cxn modelId="{B58C8264-A599-4500-9E3A-0ACE3E34D42C}" type="presParOf" srcId="{3C09D039-AF29-4A95-B2C3-1D69138A09F5}" destId="{B1494EE3-E38D-460A-A4A6-A9CFAE278870}" srcOrd="0" destOrd="0" presId="urn:microsoft.com/office/officeart/2005/8/layout/list1"/>
    <dgm:cxn modelId="{94949FD7-A09D-4072-9E56-E8E22F5312F6}" type="presParOf" srcId="{3C09D039-AF29-4A95-B2C3-1D69138A09F5}" destId="{AF70D1EC-DCBF-447D-B4A2-EAC5D6B00DCA}" srcOrd="1" destOrd="0" presId="urn:microsoft.com/office/officeart/2005/8/layout/list1"/>
    <dgm:cxn modelId="{7BC3C2AF-041A-4D61-91E8-51FF72AEF00E}" type="presParOf" srcId="{DF0ADFDD-C34F-460D-A9BB-4DC563C2FF64}" destId="{B4FE8D14-28AD-4303-9067-2AE482CB4B12}" srcOrd="9" destOrd="0" presId="urn:microsoft.com/office/officeart/2005/8/layout/list1"/>
    <dgm:cxn modelId="{3E9B3413-FCE0-4559-A98F-6AFD17247F6B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3B1DE-1574-44DE-A6BD-2F47FFF4894F}">
      <dsp:nvSpPr>
        <dsp:cNvPr id="0" name=""/>
        <dsp:cNvSpPr/>
      </dsp:nvSpPr>
      <dsp:spPr>
        <a:xfrm>
          <a:off x="0" y="256886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4C86A2-E452-4D24-B72C-68181FD0FBC5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11480" y="48981"/>
        <a:ext cx="5760720" cy="590400"/>
      </dsp:txXfrm>
    </dsp:sp>
    <dsp:sp modelId="{339E794D-6153-47BC-BF1A-65FD64E78766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8968"/>
              <a:satOff val="-1006"/>
              <a:lumOff val="642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9EDEAD9-DA62-45D3-9EE4-54C18FFE8251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8968"/>
                <a:satOff val="-1006"/>
                <a:lumOff val="642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8968"/>
                <a:satOff val="-1006"/>
                <a:lumOff val="642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8968"/>
                <a:satOff val="-1006"/>
                <a:lumOff val="642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кадровые условия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11480" y="956181"/>
        <a:ext cx="5760720" cy="590400"/>
      </dsp:txXfrm>
    </dsp:sp>
    <dsp:sp modelId="{04D2C57B-622B-4C5B-8CCA-4660D597A0BA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B609BF-E19A-4E75-9CAA-6CFD4D46966B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17936"/>
                <a:satOff val="-2012"/>
                <a:lumOff val="1284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17936"/>
                <a:satOff val="-2012"/>
                <a:lumOff val="1284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17936"/>
                <a:satOff val="-2012"/>
                <a:lumOff val="1284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11480" y="1863381"/>
        <a:ext cx="5760720" cy="590400"/>
      </dsp:txXfrm>
    </dsp:sp>
    <dsp:sp modelId="{8D2482DD-1B0E-4A2B-BD55-FDD87F017E76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26904"/>
              <a:satOff val="-3018"/>
              <a:lumOff val="1926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AE2133-6DD3-4D37-9B8D-D678BC651EAC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26904"/>
                <a:satOff val="-3018"/>
                <a:lumOff val="1926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26904"/>
                <a:satOff val="-3018"/>
                <a:lumOff val="1926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26904"/>
                <a:satOff val="-3018"/>
                <a:lumOff val="1926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финансовые условия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11480" y="2770581"/>
        <a:ext cx="5760720" cy="590400"/>
      </dsp:txXfrm>
    </dsp:sp>
    <dsp:sp modelId="{C809B7E3-D4D2-4CFB-865B-EC8257D90BF1}">
      <dsp:nvSpPr>
        <dsp:cNvPr id="0" name=""/>
        <dsp:cNvSpPr/>
      </dsp:nvSpPr>
      <dsp:spPr>
        <a:xfrm>
          <a:off x="0" y="3866384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021F2BB-6371-4D24-BBDB-008A4F739364}">
      <dsp:nvSpPr>
        <dsp:cNvPr id="0" name=""/>
        <dsp:cNvSpPr/>
      </dsp:nvSpPr>
      <dsp:spPr>
        <a:xfrm>
          <a:off x="357189" y="3565593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35872"/>
                <a:satOff val="-4024"/>
                <a:lumOff val="2568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57189" y="3565593"/>
        <a:ext cx="5760720" cy="5904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B35CF1-2C57-4F3E-B0C1-228607CE4DCB}">
      <dsp:nvSpPr>
        <dsp:cNvPr id="0" name=""/>
        <dsp:cNvSpPr/>
      </dsp:nvSpPr>
      <dsp:spPr>
        <a:xfrm>
          <a:off x="0" y="1173792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03611-C4C2-42EE-9C47-286D94BC6C83}">
      <dsp:nvSpPr>
        <dsp:cNvPr id="0" name=""/>
        <dsp:cNvSpPr/>
      </dsp:nvSpPr>
      <dsp:spPr>
        <a:xfrm>
          <a:off x="375588" y="72009"/>
          <a:ext cx="7473283" cy="109079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80000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РЕАЛИЗАЦИЮ ПРОГРАММЫ</a:t>
          </a:r>
          <a:endParaRPr lang="ru-RU" sz="2400" kern="1200" dirty="0"/>
        </a:p>
      </dsp:txBody>
      <dsp:txXfrm>
        <a:off x="375588" y="72009"/>
        <a:ext cx="7473283" cy="1090792"/>
      </dsp:txXfrm>
    </dsp:sp>
    <dsp:sp modelId="{45F3C729-0539-4B7F-97F1-C3D2DA69DB1C}">
      <dsp:nvSpPr>
        <dsp:cNvPr id="0" name=""/>
        <dsp:cNvSpPr/>
      </dsp:nvSpPr>
      <dsp:spPr>
        <a:xfrm>
          <a:off x="0" y="2202436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450BA-C241-4FB2-BA5A-B7070F701952}">
      <dsp:nvSpPr>
        <dsp:cNvPr id="0" name=""/>
        <dsp:cNvSpPr/>
      </dsp:nvSpPr>
      <dsp:spPr>
        <a:xfrm>
          <a:off x="373664" y="1484844"/>
          <a:ext cx="7473283" cy="10423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80000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ВОЗРАСТНЫЕ ОСОБЕННОСТИ ДЕТЕЙ</a:t>
          </a:r>
          <a:endParaRPr lang="ru-RU" sz="2400" kern="1200" dirty="0"/>
        </a:p>
      </dsp:txBody>
      <dsp:txXfrm>
        <a:off x="373664" y="1484844"/>
        <a:ext cx="7473283" cy="1042312"/>
      </dsp:txXfrm>
    </dsp:sp>
    <dsp:sp modelId="{B00A8EE6-D697-4F88-A0D0-912262DC74F6}">
      <dsp:nvSpPr>
        <dsp:cNvPr id="0" name=""/>
        <dsp:cNvSpPr/>
      </dsp:nvSpPr>
      <dsp:spPr>
        <a:xfrm>
          <a:off x="0" y="3464028"/>
          <a:ext cx="7848872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70D1EC-DCBF-447D-B4A2-EAC5D6B00DCA}">
      <dsp:nvSpPr>
        <dsp:cNvPr id="0" name=""/>
        <dsp:cNvSpPr/>
      </dsp:nvSpPr>
      <dsp:spPr>
        <a:xfrm>
          <a:off x="373664" y="2875636"/>
          <a:ext cx="7473283" cy="9131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80000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68" tIns="0" rIns="207668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НАЦИОНАЛЬНЫЕ, КЛИМАТИЧЕСКИЕ ОСОБЕННОСТИ</a:t>
          </a:r>
          <a:endParaRPr lang="ru-RU" sz="2400" kern="1200" dirty="0"/>
        </a:p>
      </dsp:txBody>
      <dsp:txXfrm>
        <a:off x="373664" y="2875636"/>
        <a:ext cx="7473283" cy="913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7D3F34-62D6-4127-B168-3268C68B9D05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084D3AF-F97C-4416-8604-819209835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185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4D3AF-F97C-4416-8604-819209835BB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6447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FFF52-2E69-4392-AC5C-F190ACF69823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2734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799D4-D2C7-4754-AA39-9A681A57DC5C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B1F37-A0C5-4151-969D-F8FBBF669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33F82-DBAC-4652-BD99-F26EF5E26340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13E74-FAA2-49FF-AA1C-38E2CA974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9CA0C-940D-4F42-BC1E-F3BE153440DD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4925A-83B4-419A-965E-C8FF8DE983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E7F95-CDF1-4B47-9AA1-575C7296BF93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D7573-521B-46A2-98A6-BC56E87C0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592E3-3C9D-4873-B1C7-8754C198B04A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25B6A-7FFE-4A31-A744-C8AE4637C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49E61-BE08-4F86-9EAB-ADD59FAE09FE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BCAD6-C38B-40DB-B8D7-E8503715E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43262-0FEB-499C-88FA-1F64F35BAF86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2EEBD-E49D-48DD-BB08-2290960B6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09F46-63B1-4C01-9F81-CB16C591BF6F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783F-6037-4CE1-B3E0-F910A5AF7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9AB76-FBAF-4B9E-9E74-EFDBB55564DA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6D69F-FFC4-444A-91B1-F3754790C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7528D-14E4-400C-84F0-87686C953E89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D242C-33EE-482E-960D-720965A4A4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4D36E-8B17-42A4-B86F-8E4AA648C0AB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B4326-D083-4E2D-B651-09083BD30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614662-039D-4255-9F8D-46995CE40621}" type="datetimeFigureOut">
              <a:rPr lang="ru-RU"/>
              <a:pPr>
                <a:defRPr/>
              </a:pPr>
              <a:t>01.02.2020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0D202A-8247-49AC-8943-A961D6FAF4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10920" y="404664"/>
            <a:ext cx="8928992" cy="1512168"/>
          </a:xfrm>
          <a:prstGeom prst="rect">
            <a:avLst/>
          </a:prstGeom>
          <a:ln>
            <a:noFill/>
          </a:ln>
        </p:spPr>
        <p:txBody>
          <a:bodyPr lIns="0" tIns="0" rIns="18288" bIns="0" anchor="b"/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ffectLst/>
              <a:ea typeface="Calibri"/>
              <a:cs typeface="Times New Roman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0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ru-RU" sz="400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общеобразовательная программа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67544" y="1916832"/>
            <a:ext cx="8390706" cy="104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Муниципального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бюджетного </a:t>
            </a: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дошкольного образовательного </a:t>
            </a:r>
            <a:endParaRPr lang="ru-RU" sz="1400" dirty="0">
              <a:solidFill>
                <a:schemeClr val="tx2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учреждения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b="1" dirty="0" err="1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Волчинский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детский </a:t>
            </a:r>
            <a:r>
              <a:rPr lang="ru-RU" b="1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сад </a:t>
            </a:r>
            <a:r>
              <a:rPr lang="ru-RU" sz="1600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«Колосок»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err="1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Новошешминского</a:t>
            </a:r>
            <a:r>
              <a:rPr lang="ru-RU" b="1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муниципального района Р.Т.</a:t>
            </a:r>
            <a:endParaRPr lang="ru-RU" dirty="0">
              <a:solidFill>
                <a:schemeClr val="tx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581128"/>
            <a:ext cx="841488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563888" y="3645024"/>
            <a:ext cx="1878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905"/>
                <a:solidFill>
                  <a:schemeClr val="accent3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Условия 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реализации образовательной программы ДОУ</a:t>
            </a:r>
            <a:r>
              <a:rPr lang="ru-RU" sz="36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 smtClean="0">
                <a:solidFill>
                  <a:schemeClr val="tx2"/>
                </a:solidFill>
                <a:latin typeface="Times New Roman"/>
                <a:ea typeface="Times New Roman"/>
              </a:rPr>
              <a:t>управление </a:t>
            </a: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реализацией программы;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создание и обновление предметно-развивающей среды;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постановка инновационной или экспериментальной работы;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использование различных форм сотрудничества с семьей;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преемственность в работе ДОУ и школы;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2800" dirty="0">
                <a:solidFill>
                  <a:schemeClr val="tx2"/>
                </a:solidFill>
                <a:latin typeface="Times New Roman"/>
                <a:ea typeface="Times New Roman"/>
              </a:rPr>
              <a:t>взаимодействие ДОУ с другими учреждениями.</a:t>
            </a:r>
            <a:endParaRPr lang="ru-RU" sz="2800" dirty="0">
              <a:solidFill>
                <a:schemeClr val="tx2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4644" y="4797152"/>
            <a:ext cx="1241212" cy="1430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255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32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Особенности интеграции образовательных областей</a:t>
            </a:r>
            <a:r>
              <a:rPr lang="ru-RU" alt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1" t="8466" r="-651" b="-8466"/>
          <a:stretch/>
        </p:blipFill>
        <p:spPr bwMode="auto">
          <a:xfrm>
            <a:off x="971600" y="1124744"/>
            <a:ext cx="7488832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09120"/>
            <a:ext cx="2590800" cy="180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979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" t="16617" r="-42" b="-16617"/>
          <a:stretch/>
        </p:blipFill>
        <p:spPr bwMode="auto">
          <a:xfrm>
            <a:off x="760544" y="1149920"/>
            <a:ext cx="1176818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149080"/>
            <a:ext cx="2174181" cy="271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65104"/>
            <a:ext cx="375835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цели</a:t>
            </a:r>
            <a:r>
              <a:rPr lang="ru-RU" altLang="ru-RU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701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881" b="-7881"/>
          <a:stretch/>
        </p:blipFill>
        <p:spPr bwMode="auto">
          <a:xfrm>
            <a:off x="539552" y="697272"/>
            <a:ext cx="12386363" cy="618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376" y="4797152"/>
            <a:ext cx="1773302" cy="223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0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301237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91547" y="311352"/>
            <a:ext cx="8461188" cy="9361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2400" b="1" dirty="0">
                <a:solidFill>
                  <a:prstClr val="black"/>
                </a:solidFill>
              </a:rPr>
              <a:t>Основная 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цель : развитие </a:t>
            </a:r>
            <a:r>
              <a:rPr lang="ru-RU" altLang="ru-RU" sz="2400" b="1" dirty="0">
                <a:solidFill>
                  <a:prstClr val="black"/>
                </a:solidFill>
              </a:rPr>
              <a:t>познавательных интересов и познавательных способностей </a:t>
            </a:r>
            <a:r>
              <a:rPr lang="ru-RU" altLang="ru-RU" sz="2400" b="1" dirty="0" smtClean="0">
                <a:solidFill>
                  <a:prstClr val="black"/>
                </a:solidFill>
              </a:rPr>
              <a:t>детей</a:t>
            </a:r>
            <a:endParaRPr lang="ru-RU" altLang="ru-RU" sz="2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148650" y="1268761"/>
            <a:ext cx="8353425" cy="4517169"/>
            <a:chOff x="984" y="2869"/>
            <a:chExt cx="13153" cy="6406"/>
          </a:xfrm>
          <a:solidFill>
            <a:srgbClr val="FFC000"/>
          </a:solidFill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2800" b="1" dirty="0">
                  <a:solidFill>
                    <a:prstClr val="black"/>
                  </a:solidFill>
                </a:rPr>
                <a:t>Задачи познавательного </a:t>
              </a:r>
              <a:r>
                <a:rPr lang="ru-RU" altLang="ru-RU" sz="2800" b="1" dirty="0" smtClean="0">
                  <a:solidFill>
                    <a:prstClr val="black"/>
                  </a:solidFill>
                </a:rPr>
                <a:t>развития</a:t>
              </a:r>
              <a:endParaRPr lang="ru-RU" altLang="ru-RU" sz="1600" dirty="0">
                <a:solidFill>
                  <a:prstClr val="black"/>
                </a:solidFill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209" y="3600"/>
              <a:ext cx="12701" cy="1816"/>
              <a:chOff x="1751" y="3574"/>
              <a:chExt cx="12701" cy="1841"/>
            </a:xfrm>
            <a:grpFill/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4"/>
                <a:ext cx="12701" cy="459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Развитие интересов детей, любознательности и познавательной мотивации</a:t>
                </a:r>
                <a:endParaRPr lang="ru-RU" altLang="ru-RU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9"/>
                <a:ext cx="12701" cy="459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Формирование познавательных действий, становление сознания</a:t>
                </a:r>
                <a:endParaRPr lang="ru-RU" altLang="ru-RU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6"/>
                <a:ext cx="12701" cy="459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Р</a:t>
                </a:r>
                <a:r>
                  <a:rPr lang="en-US" altLang="ru-RU" sz="1600" b="1">
                    <a:solidFill>
                      <a:prstClr val="black"/>
                    </a:solidFill>
                  </a:rPr>
                  <a:t>азвитие воображения и творческой</a:t>
                </a:r>
                <a:r>
                  <a:rPr lang="ru-RU" altLang="ru-RU" sz="1600" b="1">
                    <a:solidFill>
                      <a:prstClr val="black"/>
                    </a:solidFill>
                  </a:rPr>
                  <a:t> </a:t>
                </a:r>
                <a:r>
                  <a:rPr lang="en-US" altLang="ru-RU" sz="1600" b="1">
                    <a:solidFill>
                      <a:prstClr val="black"/>
                    </a:solidFill>
                  </a:rPr>
                  <a:t>активности</a:t>
                </a:r>
                <a:endParaRPr lang="ru-RU" altLang="ru-RU" sz="160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  <a:grpFill/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7"/>
                <a:ext cx="12701" cy="795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>
                    <a:solidFill>
                      <a:prstClr val="black"/>
                    </a:solidFill>
                  </a:rPr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grp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Формирование первичных представлений о планете Земля как общем доме людей, </a:t>
                </a:r>
              </a:p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sz="1600" b="1">
                    <a:solidFill>
                      <a:prstClr val="black"/>
                    </a:solidFill>
                  </a:rPr>
                  <a:t>об особенностях её природы, многообразии стран и народов</a:t>
                </a:r>
                <a:endParaRPr lang="ru-RU" altLang="ru-RU" sz="160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96133" y="5571309"/>
            <a:ext cx="1183980" cy="128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706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61" name="Picture 2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978" t="21672" r="9978" b="-21672"/>
          <a:stretch/>
        </p:blipFill>
        <p:spPr bwMode="auto">
          <a:xfrm>
            <a:off x="323528" y="1556792"/>
            <a:ext cx="989708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39552" y="3429000"/>
            <a:ext cx="8136904" cy="352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6600" marR="1708785"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260648"/>
            <a:ext cx="74888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4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40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699327"/>
            <a:ext cx="1773302" cy="223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92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116632"/>
            <a:ext cx="5774288" cy="15841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+mn-cs"/>
              </a:rPr>
              <a:t>Основная цель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</a:br>
            <a:r>
              <a:rPr lang="ru-RU" b="1" dirty="0">
                <a:solidFill>
                  <a:prstClr val="black"/>
                </a:solidFill>
                <a:latin typeface="Calibri"/>
                <a:cs typeface="+mn-cs"/>
              </a:rPr>
              <a:t>на основе овладения литературным языком своего народа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309881" y="2665552"/>
            <a:ext cx="8654724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  <a:cs typeface="+mn-cs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Calibri"/>
                  <a:cs typeface="+mn-cs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Calibri"/>
                  <a:cs typeface="+mn-cs"/>
                </a:rPr>
              </a:br>
              <a:endParaRPr lang="ru-RU" sz="1600" dirty="0">
                <a:solidFill>
                  <a:srgbClr val="C00000"/>
                </a:solidFill>
                <a:latin typeface="Calibri"/>
                <a:cs typeface="+mn-cs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Овладение речью как средством общения</a:t>
                </a:r>
                <a:br>
                  <a:rPr lang="ru-RU" altLang="ru-RU" b="1" dirty="0">
                    <a:solidFill>
                      <a:prstClr val="black"/>
                    </a:solidFill>
                  </a:rPr>
                </a:br>
                <a:r>
                  <a:rPr lang="ru-RU" altLang="ru-RU" b="1" dirty="0">
                    <a:solidFill>
                      <a:prstClr val="black"/>
                    </a:solidFill>
                  </a:rPr>
                  <a:t>и культуры  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Обогащение </a:t>
                </a:r>
              </a:p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активного словаря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Развитие звуковой</a:t>
                </a:r>
                <a:br>
                  <a:rPr lang="ru-RU" altLang="ru-RU" b="1" dirty="0">
                    <a:solidFill>
                      <a:prstClr val="black"/>
                    </a:solidFill>
                  </a:rPr>
                </a:br>
                <a:r>
                  <a:rPr lang="ru-RU" altLang="ru-RU" b="1" dirty="0">
                    <a:solidFill>
                      <a:prstClr val="black"/>
                    </a:solidFill>
                  </a:rPr>
                  <a:t>и интонационной</a:t>
                </a:r>
              </a:p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культуры речи, фонематического слуха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Развитие связной, грамматически правильной диалогической и монологической речи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Развитие речевого творчества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altLang="ru-RU" b="1" dirty="0">
                    <a:solidFill>
                      <a:prstClr val="black"/>
                    </a:solidFill>
                  </a:rPr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2634062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dirty="0">
                <a:solidFill>
                  <a:prstClr val="black"/>
                </a:solidFill>
              </a:rPr>
              <a:t>Цель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altLang="ru-RU" sz="2000" b="1" i="1" dirty="0">
                <a:solidFill>
                  <a:prstClr val="black"/>
                </a:solidFill>
              </a:rPr>
              <a:t> </a:t>
            </a:r>
            <a:r>
              <a:rPr lang="ru-RU" altLang="ru-RU" b="1" i="1" dirty="0">
                <a:solidFill>
                  <a:prstClr val="black"/>
                </a:solidFill>
              </a:rPr>
              <a:t>гармоничное физическое развитие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altLang="ru-RU" b="1" i="1" dirty="0">
                <a:solidFill>
                  <a:prstClr val="black"/>
                </a:solidFill>
              </a:rPr>
              <a:t> формирование интереса и ценностного отношения к занятиям физической культурой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altLang="ru-RU" b="1" i="1" dirty="0">
                <a:solidFill>
                  <a:prstClr val="black"/>
                </a:solidFill>
              </a:rPr>
              <a:t> формирование основ здорового образа жизни</a:t>
            </a:r>
            <a:endParaRPr lang="ru-RU" altLang="ru-RU" b="1" dirty="0">
              <a:solidFill>
                <a:prstClr val="black"/>
              </a:solidFill>
              <a:latin typeface="Arial" pitchFamily="34" charset="0"/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92432" y="2996565"/>
            <a:ext cx="8208962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1000"/>
                </a:spcAft>
              </a:pPr>
              <a:r>
                <a:rPr lang="ru-RU" altLang="ru-RU" sz="2800" b="1">
                  <a:solidFill>
                    <a:prstClr val="black"/>
                  </a:solidFill>
                </a:rPr>
                <a:t>Задачи</a:t>
              </a:r>
              <a:endParaRPr lang="ru-RU" altLang="ru-RU" sz="2800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ru-RU" altLang="ru-RU" sz="1800" b="1" dirty="0">
                  <a:solidFill>
                    <a:prstClr val="black"/>
                  </a:solidFill>
                  <a:cs typeface="+mn-cs"/>
                </a:rPr>
                <a:t>Образовательные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формирование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двигате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льных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умений и навыков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развитие физических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качеств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овладение ребенком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элементарными знания-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ми о своем организме,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роли физических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упражнений в его жизни,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способах укрепления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собственного здоровья</a:t>
              </a:r>
              <a:endParaRPr lang="ru-RU" altLang="ru-RU" sz="1600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ru-RU" altLang="ru-RU" sz="1800" b="1" dirty="0">
                  <a:solidFill>
                    <a:prstClr val="black"/>
                  </a:solidFill>
                  <a:cs typeface="+mn-cs"/>
                </a:rPr>
                <a:t>Воспитательные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формирование интереса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и потребности в занятиях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физическими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упражнениями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разностороннее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гармо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ничное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развитие ребенка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(не только физическое,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но и умственное,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нравственное,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эстетическое, трудовое)</a:t>
              </a:r>
              <a:endParaRPr lang="ru-RU" altLang="ru-RU" sz="1800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r>
                <a:rPr lang="ru-RU" altLang="ru-RU" sz="1800" b="1" dirty="0">
                  <a:solidFill>
                    <a:prstClr val="black"/>
                  </a:solidFill>
                  <a:cs typeface="+mn-cs"/>
                </a:rPr>
                <a:t>Оздоровительные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охрана жизни и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укрепле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ние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здоровья,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обеспече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-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</a:t>
              </a:r>
              <a:r>
                <a:rPr lang="ru-RU" altLang="ru-RU" sz="1600" dirty="0" err="1">
                  <a:solidFill>
                    <a:prstClr val="black"/>
                  </a:solidFill>
                  <a:cs typeface="+mn-cs"/>
                </a:rPr>
                <a:t>ние</a:t>
              </a: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нормального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функционирования всех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органов и систем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организма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всестороннее физическое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совершенствование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функций организма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повышение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работоспособности</a:t>
              </a:r>
              <a:br>
                <a:rPr lang="ru-RU" altLang="ru-RU" sz="1600" dirty="0">
                  <a:solidFill>
                    <a:prstClr val="black"/>
                  </a:solidFill>
                  <a:cs typeface="+mn-cs"/>
                </a:rPr>
              </a:br>
              <a:r>
                <a:rPr lang="ru-RU" altLang="ru-RU" sz="1600" dirty="0">
                  <a:solidFill>
                    <a:prstClr val="black"/>
                  </a:solidFill>
                  <a:cs typeface="+mn-cs"/>
                </a:rPr>
                <a:t>  и закаливание</a:t>
              </a:r>
            </a:p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</a:pPr>
              <a:endParaRPr lang="ru-RU" altLang="ru-RU" sz="1800" dirty="0">
                <a:solidFill>
                  <a:prstClr val="black"/>
                </a:solidFill>
                <a:latin typeface="Arial" pitchFamily="34" charset="0"/>
                <a:cs typeface="+mn-cs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Calibri"/>
                <a:cs typeface="+mn-cs"/>
              </a:rPr>
              <a:t>ФИЗИЧЕСКОЕ РАЗВИТИЕ</a:t>
            </a:r>
            <a:endParaRPr lang="ru-RU" sz="54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Calibri"/>
              <a:cs typeface="+mn-cs"/>
            </a:endParaRPr>
          </a:p>
        </p:txBody>
      </p:sp>
      <p:pic>
        <p:nvPicPr>
          <p:cNvPr id="14" name="Picture 2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73167" y="0"/>
            <a:ext cx="1170833" cy="184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738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964488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b">
            <a:normAutofit fontScale="775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48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Основная цель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позитивная социализация детей дошкольного возраста, 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36987" y="3284744"/>
            <a:ext cx="8424863" cy="3594211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2800" b="1" dirty="0">
                  <a:solidFill>
                    <a:prstClr val="black"/>
                  </a:solidFill>
                </a:rPr>
                <a:t>Задачи социально-коммуникативного развития</a:t>
              </a:r>
              <a:br>
                <a:rPr lang="ru-RU" altLang="ru-RU" sz="2800" b="1" dirty="0">
                  <a:solidFill>
                    <a:prstClr val="black"/>
                  </a:solidFill>
                </a:rPr>
              </a:br>
              <a:endParaRPr lang="ru-RU" altLang="ru-RU" dirty="0">
                <a:solidFill>
                  <a:prstClr val="black"/>
                </a:solidFill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Усвоение норм</a:t>
              </a:r>
              <a:br>
                <a:rPr lang="ru-RU" altLang="ru-RU" sz="1600" dirty="0">
                  <a:solidFill>
                    <a:prstClr val="black"/>
                  </a:solidFill>
                </a:rPr>
              </a:br>
              <a:r>
                <a:rPr lang="ru-RU" altLang="ru-RU" sz="1600" dirty="0">
                  <a:solidFill>
                    <a:prstClr val="black"/>
                  </a:solidFill>
                </a:rPr>
                <a:t>и ценностей, </a:t>
              </a:r>
              <a:r>
                <a:rPr lang="ru-RU" altLang="ru-RU" sz="1600" dirty="0" err="1">
                  <a:solidFill>
                    <a:prstClr val="black"/>
                  </a:solidFill>
                </a:rPr>
                <a:t>приня-тых</a:t>
              </a:r>
              <a:r>
                <a:rPr lang="ru-RU" altLang="ru-RU" sz="1600" dirty="0">
                  <a:solidFill>
                    <a:prstClr val="black"/>
                  </a:solidFill>
                </a:rPr>
                <a:t> в обществе, включая моральные и нравственные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Развитие общения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и взаимодействия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ребёнка со взрослыми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Формирование готовности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к совместной деятельности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Становление самостоятельности, целенаправленно-</a:t>
              </a:r>
              <a:r>
                <a:rPr lang="ru-RU" altLang="ru-RU" sz="1600" dirty="0" err="1">
                  <a:solidFill>
                    <a:prstClr val="black"/>
                  </a:solidFill>
                </a:rPr>
                <a:t>сти</a:t>
              </a:r>
              <a:r>
                <a:rPr lang="ru-RU" altLang="ru-RU" sz="1600" dirty="0">
                  <a:solidFill>
                    <a:prstClr val="black"/>
                  </a:solidFill>
                </a:rPr>
                <a:t> и </a:t>
              </a:r>
              <a:r>
                <a:rPr lang="ru-RU" altLang="ru-RU" sz="1600" dirty="0" err="1">
                  <a:solidFill>
                    <a:prstClr val="black"/>
                  </a:solidFill>
                </a:rPr>
                <a:t>саморегуля-ции</a:t>
              </a:r>
              <a:r>
                <a:rPr lang="ru-RU" altLang="ru-RU" sz="1600" dirty="0">
                  <a:solidFill>
                    <a:prstClr val="black"/>
                  </a:solidFill>
                </a:rPr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Развитие </a:t>
              </a:r>
              <a:r>
                <a:rPr lang="ru-RU" altLang="ru-RU" sz="1600" dirty="0" err="1">
                  <a:solidFill>
                    <a:prstClr val="black"/>
                  </a:solidFill>
                </a:rPr>
                <a:t>социаль-ного</a:t>
              </a:r>
              <a:r>
                <a:rPr lang="ru-RU" altLang="ru-RU" sz="1600" dirty="0">
                  <a:solidFill>
                    <a:prstClr val="black"/>
                  </a:solidFill>
                </a:rPr>
                <a:t> и </a:t>
              </a:r>
              <a:r>
                <a:rPr lang="ru-RU" altLang="ru-RU" sz="1600" dirty="0" err="1">
                  <a:solidFill>
                    <a:prstClr val="black"/>
                  </a:solidFill>
                </a:rPr>
                <a:t>эмоциональ-ного</a:t>
              </a:r>
              <a:r>
                <a:rPr lang="ru-RU" altLang="ru-RU" sz="1600" dirty="0">
                  <a:solidFill>
                    <a:prstClr val="black"/>
                  </a:solidFill>
                </a:rPr>
                <a:t> интеллекта,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эмоциональной отзывчивости,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>
                  <a:solidFill>
                    <a:prstClr val="black"/>
                  </a:solidFill>
                </a:rPr>
              </a:br>
              <a:r>
                <a:rPr lang="ru-RU" altLang="ru-RU" sz="1600" dirty="0">
                  <a:solidFill>
                    <a:prstClr val="black"/>
                  </a:solidFill>
                </a:rPr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Формирование позитивных установок</a:t>
              </a:r>
              <a:br>
                <a:rPr lang="ru-RU" altLang="ru-RU" sz="1600" dirty="0">
                  <a:solidFill>
                    <a:prstClr val="black"/>
                  </a:solidFill>
                </a:rPr>
              </a:br>
              <a:r>
                <a:rPr lang="ru-RU" altLang="ru-RU" sz="1600" dirty="0">
                  <a:solidFill>
                    <a:prstClr val="black"/>
                  </a:solidFill>
                </a:rPr>
                <a:t>к различным</a:t>
              </a:r>
              <a:br>
                <a:rPr lang="ru-RU" altLang="ru-RU" sz="1600" dirty="0">
                  <a:solidFill>
                    <a:prstClr val="black"/>
                  </a:solidFill>
                </a:rPr>
              </a:br>
              <a:r>
                <a:rPr lang="ru-RU" altLang="ru-RU" sz="1600" dirty="0">
                  <a:solidFill>
                    <a:prstClr val="black"/>
                  </a:solidFill>
                </a:rPr>
                <a:t>видам труда</a:t>
              </a:r>
              <a:br>
                <a:rPr lang="ru-RU" altLang="ru-RU" sz="1600" dirty="0">
                  <a:solidFill>
                    <a:prstClr val="black"/>
                  </a:solidFill>
                </a:rPr>
              </a:br>
              <a:r>
                <a:rPr lang="ru-RU" altLang="ru-RU" sz="1600" dirty="0">
                  <a:solidFill>
                    <a:prstClr val="black"/>
                  </a:solidFill>
                </a:rPr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ru-RU" altLang="ru-RU" sz="1600" dirty="0">
                  <a:solidFill>
                    <a:prstClr val="black"/>
                  </a:solidFill>
                </a:rPr>
                <a:t>Формирование основ безопасного поведения</a:t>
              </a:r>
              <a:br>
                <a:rPr lang="ru-RU" altLang="ru-RU" sz="1600" dirty="0">
                  <a:solidFill>
                    <a:prstClr val="black"/>
                  </a:solidFill>
                </a:rPr>
              </a:br>
              <a:r>
                <a:rPr lang="ru-RU" altLang="ru-RU" sz="1600" dirty="0">
                  <a:solidFill>
                    <a:prstClr val="black"/>
                  </a:solidFill>
                </a:rPr>
                <a:t>в быту, социуме,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9665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419872" y="1628800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Развитие игровой </a:t>
            </a:r>
            <a:r>
              <a:rPr lang="ru-RU" altLang="ru-RU" sz="1600" b="1" dirty="0" smtClean="0">
                <a:solidFill>
                  <a:prstClr val="black"/>
                </a:solidFill>
              </a:rPr>
              <a:t>деятельности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19872" y="3356992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Формирование основ безопасного поведения в быту, социуме, природе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Трудовое воспитание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altLang="ru-RU" sz="1600" b="1" dirty="0">
                <a:solidFill>
                  <a:prstClr val="black"/>
                </a:solidFill>
              </a:rPr>
              <a:t>Патриотическое воспитание детей дошкольного возраста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5836" y="4874492"/>
            <a:ext cx="2952328" cy="195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79512" y="116633"/>
            <a:ext cx="8856984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altLang="ru-RU" sz="28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altLang="ru-RU" sz="2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оциально-коммуникативного развития</a:t>
            </a:r>
            <a:endParaRPr lang="ru-RU" altLang="ru-RU" sz="28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173" y="1388865"/>
            <a:ext cx="1871663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5761" y="922766"/>
            <a:ext cx="2773363" cy="231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0335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333375"/>
            <a:ext cx="9036050" cy="5792788"/>
          </a:xfrm>
        </p:spPr>
        <p:txBody>
          <a:bodyPr rtlCol="0"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Программа реализуется на государственном языке Российской Федерации.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Образовательная программа  разработана в соответствии с федеральным государственным Образовательным стандартом дошкольного образования, с учетом Примерной основной Образовательной программы дошкольного образования, одобренной Решением федерального учебно-методического Объединения по общему образованию (протокол от 25.05.2015г. №2/15), а также  с учетом особенностей образовательного учреждения,   региона и муниципалитета, образовательных потребностей и запросов родителей и воспитанников.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Цель Программы: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позитивная социализация и всестороннее развитие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ребенка дошкольного возраста в адекватных его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возрасту детских видах деятельности.</a:t>
            </a:r>
          </a:p>
          <a:p>
            <a:pPr lvl="0" algn="just">
              <a:spcAft>
                <a:spcPts val="0"/>
              </a:spcAft>
              <a:buSzPts val="1000"/>
              <a:buNone/>
              <a:tabLst>
                <a:tab pos="450215" algn="l"/>
              </a:tabLst>
            </a:pPr>
            <a:endParaRPr lang="ru-RU" dirty="0">
              <a:solidFill>
                <a:schemeClr val="tx2"/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6407696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1520" y="941651"/>
            <a:ext cx="100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</a:rPr>
              <a:t>Задачи</a:t>
            </a:r>
            <a:endParaRPr lang="ru-RU" dirty="0">
              <a:solidFill>
                <a:srgbClr val="002060"/>
              </a:solidFill>
              <a:latin typeface="Calibri"/>
              <a:cs typeface="+mn-cs"/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611560" y="1700808"/>
            <a:ext cx="8135937" cy="4176712"/>
          </a:xfrm>
          <a:prstGeom prst="rect">
            <a:avLst/>
          </a:prstGeom>
        </p:spPr>
        <p:txBody>
          <a:bodyPr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0"/>
            <a:ext cx="864096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395886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1691680" y="332656"/>
            <a:ext cx="7180830" cy="1953336"/>
          </a:xfrm>
          <a:prstGeom prst="rect">
            <a:avLst/>
          </a:prstGeom>
        </p:spPr>
        <p:txBody>
          <a:bodyPr>
            <a:normAutofit lnSpcReduction="1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ru-RU" sz="3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условиям реализации основной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ru-RU" sz="30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2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2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3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</a:pPr>
            <a:endParaRPr lang="ru-RU" sz="2400" b="1" cap="all" dirty="0" smtClean="0">
              <a:ln/>
              <a:solidFill>
                <a:srgbClr val="4F81BD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31072503"/>
              </p:ext>
            </p:extLst>
          </p:nvPr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67198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>
            <a:normAutofit fontScale="67500" lnSpcReduction="2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36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развивающей предметно-пространственной среде</a:t>
            </a:r>
            <a:br>
              <a:rPr lang="ru-RU" sz="36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rgbClr val="4F81BD">
                    <a:satMod val="130000"/>
                    <a:alpha val="60000"/>
                  </a:srgbClr>
                </a:outerShdw>
                <a:reflection blurRad="10000" stA="55000" endPos="48000" dist="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755576" y="1124744"/>
            <a:ext cx="7530092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должна обеспечивать:</a:t>
            </a:r>
            <a:endParaRPr lang="ru-RU" sz="20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prstClr val="black"/>
              </a:solidFill>
              <a:latin typeface="Calibri"/>
              <a:cs typeface="+mn-cs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prstClr val="black"/>
              </a:solidFill>
              <a:latin typeface="Calibri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685206306"/>
              </p:ext>
            </p:extLst>
          </p:nvPr>
        </p:nvGraphicFramePr>
        <p:xfrm>
          <a:off x="251520" y="2060848"/>
          <a:ext cx="78488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2451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323528" y="64874"/>
            <a:ext cx="2376264" cy="1419910"/>
            <a:chOff x="3096343" y="4075476"/>
            <a:chExt cx="1376731" cy="1210935"/>
          </a:xfrm>
        </p:grpSpPr>
        <p:sp>
          <p:nvSpPr>
            <p:cNvPr id="3" name="Овал 2"/>
            <p:cNvSpPr/>
            <p:nvPr/>
          </p:nvSpPr>
          <p:spPr>
            <a:xfrm>
              <a:off x="3096343" y="4075476"/>
              <a:ext cx="1376731" cy="1210935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4" name="Овал 4"/>
            <p:cNvSpPr/>
            <p:nvPr/>
          </p:nvSpPr>
          <p:spPr>
            <a:xfrm>
              <a:off x="3297961" y="4252813"/>
              <a:ext cx="973495" cy="85626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Требования к </a:t>
              </a:r>
              <a:r>
                <a:rPr lang="ru-RU" b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результатам </a:t>
              </a:r>
              <a:r>
                <a:rPr lang="ru-RU" b="1" kern="12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освоения Программы</a:t>
              </a:r>
              <a:endParaRPr lang="ru-RU" b="1" kern="1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699792" y="188640"/>
            <a:ext cx="64442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представлены в виде целевых ориентиров - социально-нормативных возрастных характеристик возможных достижений ребенка на этапе завершения уровня дошкольного образования:</a:t>
            </a:r>
          </a:p>
          <a:p>
            <a:pPr algn="just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1556792"/>
            <a:ext cx="8677472" cy="5112567"/>
          </a:xfrm>
          <a:prstGeom prst="roundRect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000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ребёнок овладевает основными культурными способами деятельности, проявляет инициативу и самостоятельность, способен к выбору;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…ребёнок обладает установкой положительного отношения к миру, другим людям и самому себе, активно взаимодействует со сверстниками и взрослыми;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 ребенок обладает развитым воображением, владеет разными формами и видами игры, умеет подчиняться разным правилам и социальным нормам;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…ребёнок достаточно хорошо владеет устной речью, может выражать свои мысли и желания;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 ребенок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algn="just"/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… ребенок проявляет любознательность, интересуется причинно-следственными связями, </a:t>
            </a:r>
            <a:r>
              <a:rPr lang="ru-RU" b="1" dirty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B22424"/>
                </a:solidFill>
                <a:latin typeface="Times New Roman" pitchFamily="18" charset="0"/>
                <a:cs typeface="Times New Roman" pitchFamily="18" charset="0"/>
              </a:rPr>
              <a:t>бладает начальными знаниями о себе, о мире, </a:t>
            </a:r>
          </a:p>
          <a:p>
            <a:pPr algn="just"/>
            <a:endParaRPr lang="ru-RU" sz="20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00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23528" y="1700808"/>
            <a:ext cx="8568952" cy="424847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hangingPunct="1"/>
            <a:r>
              <a:rPr lang="ru-RU" altLang="ru-RU" sz="32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основу совместной деятельности семьи и дошкольного учреждения</a:t>
            </a:r>
            <a:br>
              <a:rPr lang="ru-RU" altLang="ru-RU" sz="32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altLang="ru-RU" sz="3200" b="1" i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заложены следующие принципы</a:t>
            </a:r>
            <a:r>
              <a:rPr lang="ru-RU" altLang="ru-RU" sz="32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: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611560" y="1844824"/>
            <a:ext cx="8075240" cy="4281339"/>
          </a:xfrm>
        </p:spPr>
        <p:txBody>
          <a:bodyPr/>
          <a:lstStyle/>
          <a:p>
            <a:pPr eaLnBrk="1" hangingPunct="1"/>
            <a:r>
              <a:rPr lang="ru-RU" altLang="ru-RU" sz="2800" b="1" dirty="0" smtClean="0">
                <a:solidFill>
                  <a:srgbClr val="B22424"/>
                </a:solidFill>
              </a:rPr>
              <a:t>единый подход к процессу воспитания ребёнка;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B22424"/>
                </a:solidFill>
              </a:rPr>
              <a:t>открытость дошкольного учреждения для родителей;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B22424"/>
                </a:solidFill>
              </a:rPr>
              <a:t>взаимное доверие  во взаимоотношениях педагогов и родителей;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B22424"/>
                </a:solidFill>
              </a:rPr>
              <a:t>уважение и доброжелательность друг к другу;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B22424"/>
                </a:solidFill>
              </a:rPr>
              <a:t>дифференцированный подход к каждой семье;</a:t>
            </a:r>
          </a:p>
          <a:p>
            <a:pPr eaLnBrk="1" hangingPunct="1"/>
            <a:r>
              <a:rPr lang="ru-RU" altLang="ru-RU" sz="2800" b="1" dirty="0" smtClean="0">
                <a:solidFill>
                  <a:srgbClr val="B22424"/>
                </a:solidFill>
              </a:rPr>
              <a:t>равная ответственность родителей и педагогов. </a:t>
            </a:r>
          </a:p>
          <a:p>
            <a:pPr eaLnBrk="1" hangingPunct="1"/>
            <a:endParaRPr lang="ru-RU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7104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285750"/>
            <a:r>
              <a:rPr lang="ru-RU" sz="32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Основные формы взаимодействия с семьей </a:t>
            </a:r>
            <a:r>
              <a:rPr lang="ru-RU" sz="32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b="1" cap="all" dirty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7" name="Picture 4" descr="D:\Картинки\Дети\дети-и-родители-рисун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509120"/>
            <a:ext cx="2376264" cy="214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1268760"/>
            <a:ext cx="8820472" cy="4857403"/>
          </a:xfrm>
        </p:spPr>
        <p:txBody>
          <a:bodyPr/>
          <a:lstStyle/>
          <a:p>
            <a:r>
              <a:rPr lang="ru-RU" sz="2000" b="1" dirty="0" smtClean="0">
                <a:solidFill>
                  <a:srgbClr val="2F0EBC"/>
                </a:solidFill>
              </a:rPr>
              <a:t>Родительские уголки, информационные стенды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Индивидуальные, групповые консультации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Праздники, соревнования, концерты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Родительские собрания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Дни открытых дверей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Конкурсы, выставки, проектная деятельность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Участие в создании развивающей среды ДОУ</a:t>
            </a:r>
          </a:p>
          <a:p>
            <a:r>
              <a:rPr lang="ru-RU" sz="2000" b="1" dirty="0" smtClean="0">
                <a:solidFill>
                  <a:srgbClr val="2F0EBC"/>
                </a:solidFill>
              </a:rPr>
              <a:t>Сайт детского сада </a:t>
            </a:r>
          </a:p>
          <a:p>
            <a:endParaRPr lang="ru-RU" sz="2800" b="1" dirty="0" smtClean="0">
              <a:solidFill>
                <a:srgbClr val="2F0EBC"/>
              </a:solidFill>
            </a:endParaRPr>
          </a:p>
          <a:p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893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Картинки\Дети\83744985_089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6660232" y="483022"/>
            <a:ext cx="2237902" cy="301798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3" name="Picture 2" descr="D:\Картинки\Дети\83744985_089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-20936" y="72008"/>
            <a:ext cx="9008680" cy="6857999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611560" y="332656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glow rad="139700">
                    <a:srgbClr val="C0504D">
                      <a:satMod val="175000"/>
                      <a:alpha val="40000"/>
                    </a:srgb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БОЛЬШОЕ 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188640"/>
            <a:ext cx="8712968" cy="6048673"/>
          </a:xfrm>
        </p:spPr>
        <p:txBody>
          <a:bodyPr/>
          <a:lstStyle/>
          <a:p>
            <a:pPr marL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latin typeface="Times New Roman"/>
              </a:rPr>
              <a:t>.</a:t>
            </a:r>
            <a:r>
              <a:rPr lang="ru-RU" b="1" dirty="0" smtClean="0">
                <a:solidFill>
                  <a:prstClr val="black"/>
                </a:solidFill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</a:rPr>
              <a:t>Основная образовательная программа</a:t>
            </a:r>
          </a:p>
          <a:p>
            <a:pPr marL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разработана с учетом примерной основной общеобразовательной программы «От рождения до школы» под редакцией Н.Е. </a:t>
            </a:r>
            <a:r>
              <a:rPr lang="ru-RU" sz="2000" b="1" dirty="0" err="1" smtClean="0">
                <a:solidFill>
                  <a:schemeClr val="tx2"/>
                </a:solidFill>
              </a:rPr>
              <a:t>Вераксы</a:t>
            </a:r>
            <a:r>
              <a:rPr lang="ru-RU" sz="2000" b="1" dirty="0" smtClean="0">
                <a:solidFill>
                  <a:schemeClr val="tx2"/>
                </a:solidFill>
              </a:rPr>
              <a:t>, Т.С.Комаровой, М.А. Васильевой и региональной Программы дошкольного</a:t>
            </a:r>
          </a:p>
          <a:p>
            <a:pPr marL="0" lvl="0" indent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образования </a:t>
            </a:r>
            <a:r>
              <a:rPr lang="ru-RU" sz="2000" b="1" smtClean="0">
                <a:solidFill>
                  <a:schemeClr val="tx2"/>
                </a:solidFill>
              </a:rPr>
              <a:t>Р.К.Шаеховой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Учебно-методический комплект (УМК)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Татарча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сөйләшәбез»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«Говорим по-татарски»/ З.М.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Зарипова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 Р.Г.</a:t>
            </a:r>
          </a:p>
          <a:p>
            <a:pPr>
              <a:buNone/>
            </a:pP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Кидрячева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, Казань, Школа РИЦ, 2013г.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Основные задачи: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- формировать первоначальные умения и навыки практического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владения татарским языком в устной форме,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- формировать мотивацию учения ребенка, активизировать в речи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слова обозначающие предмет, признак предмета и действие;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 - способствовать умению составлять небольшие рассказы по серии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ситуативных картинок с одним действующим лицом, сюжетной</a:t>
            </a: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картине или из личных наблюдений ребенка.</a:t>
            </a:r>
          </a:p>
          <a:p>
            <a:pPr lvl="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b="1" dirty="0" smtClean="0">
              <a:solidFill>
                <a:schemeClr val="tx2"/>
              </a:solidFill>
            </a:endParaRPr>
          </a:p>
          <a:p>
            <a:pPr indent="0" algn="just">
              <a:buNone/>
            </a:pP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228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113" y="-150812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«Задачи»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25488"/>
            <a:ext cx="8229600" cy="4503712"/>
          </a:xfrm>
        </p:spPr>
        <p:txBody>
          <a:bodyPr rtlCol="0">
            <a:noAutofit/>
          </a:bodyPr>
          <a:lstStyle/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1) охраны и укрепления физического и психического здоровья детей, в том числе их эмоционального благополучия;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5) 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6)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7) обеспечения вариативности и разнообразия содержания Программы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8) 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  <a:endParaRPr lang="ru-RU" sz="1400" dirty="0">
              <a:solidFill>
                <a:schemeClr val="tx2"/>
              </a:solidFill>
            </a:endParaRPr>
          </a:p>
          <a:p>
            <a:pPr indent="342900" algn="just"/>
            <a:r>
              <a:rPr lang="ru-RU" sz="1400" dirty="0">
                <a:solidFill>
                  <a:schemeClr val="tx2"/>
                </a:solidFill>
                <a:latin typeface="Times New Roman"/>
              </a:rPr>
              <a:t>9)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400" dirty="0">
              <a:solidFill>
                <a:schemeClr val="tx2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7838" y="2717800"/>
            <a:ext cx="8229600" cy="11430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836712"/>
            <a:ext cx="720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/>
                </a:solidFill>
                <a:latin typeface="Times New Roman"/>
                <a:ea typeface="Calibri"/>
              </a:rPr>
              <a:t> </a:t>
            </a:r>
            <a:r>
              <a:rPr lang="ru-RU" sz="2800" i="1" dirty="0">
                <a:solidFill>
                  <a:schemeClr val="tx2"/>
                </a:solidFill>
                <a:latin typeface="Times New Roman"/>
                <a:ea typeface="Calibri"/>
              </a:rPr>
              <a:t>Программа </a:t>
            </a:r>
            <a:r>
              <a:rPr lang="ru-RU" sz="2800" b="1" i="1" dirty="0">
                <a:solidFill>
                  <a:schemeClr val="tx2"/>
                </a:solidFill>
                <a:latin typeface="Times New Roman"/>
                <a:ea typeface="Calibri"/>
              </a:rPr>
              <a:t>направлена на:</a:t>
            </a:r>
            <a:r>
              <a:rPr lang="ru-RU" sz="2800" i="1" dirty="0">
                <a:solidFill>
                  <a:schemeClr val="tx2"/>
                </a:solidFill>
                <a:latin typeface="Times New Roman"/>
                <a:ea typeface="Calibri"/>
              </a:rPr>
              <a:t> 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</a:t>
            </a:r>
            <a:r>
              <a:rPr lang="ru-RU" sz="2800" i="1" dirty="0" smtClean="0">
                <a:solidFill>
                  <a:schemeClr val="tx2"/>
                </a:solidFill>
                <a:latin typeface="Times New Roman"/>
                <a:ea typeface="Calibri"/>
              </a:rPr>
              <a:t>деятельности</a:t>
            </a:r>
          </a:p>
          <a:p>
            <a:endParaRPr lang="ru-RU" dirty="0">
              <a:solidFill>
                <a:srgbClr val="000000"/>
              </a:solidFill>
              <a:latin typeface="Times New Roman"/>
            </a:endParaRPr>
          </a:p>
          <a:p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endParaRPr lang="ru-RU" dirty="0">
              <a:solidFill>
                <a:srgbClr val="000000"/>
              </a:solidFill>
              <a:latin typeface="Times New Roman"/>
            </a:endParaRPr>
          </a:p>
          <a:p>
            <a:endParaRPr lang="ru-RU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19293"/>
            <a:ext cx="2644697" cy="2138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8313" y="1196752"/>
            <a:ext cx="8229600" cy="3024411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 fontAlgn="auto">
              <a:spcAft>
                <a:spcPts val="0"/>
              </a:spcAft>
              <a:buFontTx/>
              <a:buChar char="-"/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314" y="1052736"/>
            <a:ext cx="81361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</a:rPr>
              <a:t>-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забота о здоровье, эмоциональном благополучии и своевременном  всестороннем развитии каждого ребенка;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-создание в группе атмосферы гуманного и доброжелательного  отношения  ко всем воспитанникам, что позволяет растить  их общительными, добрыми и любознательными, инициативными, стремящимися к самостоятельному творчеству;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-максимальное использование  различных видов детской деятельности, их интеграция в целях повышения эффективности </a:t>
            </a: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-образовательного процесса;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творческая организация </a:t>
            </a:r>
            <a:r>
              <a:rPr lang="ru-RU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-образовательного процесса;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вариативность использования образовательного материала, позволяющая развивать творчество в соответствии  с интересами и наклонностями каждого ребенка;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уважительное отношение к результатам детского творчества;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единство подходов в воспитании детей  в условиях дошкольного образовательного учреждения и семьи;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 соблюдение в работе детского сада и  начальной школы преемственности, исключающей умственные и физические перегрузки в содержании образования детей дошкольного возраста, обеспечивая отсутствие давления предметного обучения.</a:t>
            </a:r>
            <a:endParaRPr lang="ru-RU" dirty="0"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принципы и подходы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81100" y="1412776"/>
            <a:ext cx="7062788" cy="243849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 hangingPunct="0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52736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принцип развивающего образования, в соответствии с которым   главной целью дошкольного образования является развитие ребенка;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принцип научной обоснованности и практической применимости (содержание программы соответствует основным положениям возрастной психологии и дошкольной коррекционной педагогики);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принцип интеграции образовательных областей в соответствии с возрастными возможностями и особенностями воспитанников;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принцип личностно-развивающего и гуманистического характера взаимодействия взрослых (законных представителей, педагогических работников) и детей;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предполагает реализацию образовательного процесса в формах, специфических для детей, прежде всего в форме игры, познавательной деятельности, в форме творческой активности, обеспечивающей художественно- эстетическое развитие ребенка;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строится на основе индивидуальных особенностей и потребностей детей, связанных с их состоянием здоровья; 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обеспечивает приобщение детей к социокультурным нормам, традициям семьи, общества и государства; </a:t>
            </a:r>
          </a:p>
          <a:p>
            <a:pPr marL="450215" indent="-179705" algn="just">
              <a:spcAft>
                <a:spcPts val="0"/>
              </a:spcAf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­­– основывается на возрастной адекватности дошкольного образования (соответствие условий, требований, методов возрасту и особенностям развития); предусматривает поддержку инициативы детей в различных видах деятельности; непрерывность (преемственность) образования (формирование у дошкольника качеств, необходимых для овладения учебной деятельностью).</a:t>
            </a: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Реализация принципа непрерывности образования требует связи всех ступенек дошкольного образования, начиная с младшего возраста до подготовительной группы. </a:t>
            </a:r>
            <a:endParaRPr lang="ru-RU" sz="1600" dirty="0">
              <a:solidFill>
                <a:schemeClr val="tx2"/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Национально региональный 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компонент</a:t>
            </a:r>
            <a:r>
              <a:rPr lang="ru-RU" sz="24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предусматривает </a:t>
            </a:r>
            <a:r>
              <a:rPr lang="ru-RU" sz="24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следующие направления деятельности ДОУ:</a:t>
            </a:r>
            <a:r>
              <a:rPr lang="ru-RU" sz="4000" dirty="0">
                <a:ea typeface="Calibri"/>
                <a:cs typeface="Times New Roman"/>
              </a:rPr>
              <a:t/>
            </a:r>
            <a:br>
              <a:rPr lang="ru-RU" sz="40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229600" cy="4525963"/>
          </a:xfrm>
        </p:spPr>
        <p:txBody>
          <a:bodyPr/>
          <a:lstStyle/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chemeClr val="tx2"/>
                </a:solidFill>
                <a:latin typeface="Times New Roman"/>
                <a:ea typeface="Times New Roman"/>
              </a:rPr>
              <a:t>Приобщение к истокам национальной культуры народов, населяющих Республику Татарстан.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chemeClr val="tx2"/>
                </a:solidFill>
                <a:latin typeface="Times New Roman"/>
                <a:ea typeface="Times New Roman"/>
              </a:rPr>
              <a:t>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chemeClr val="tx2"/>
                </a:solidFill>
                <a:latin typeface="Times New Roman"/>
                <a:ea typeface="Times New Roman"/>
              </a:rPr>
              <a:t>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chemeClr val="tx2"/>
                </a:solidFill>
                <a:latin typeface="Times New Roman"/>
                <a:ea typeface="Times New Roman"/>
              </a:rPr>
              <a:t>Ознакомление с природой родного края, формирование экологической культуры.</a:t>
            </a:r>
          </a:p>
          <a:p>
            <a:pPr lvl="0" algn="just">
              <a:spcAft>
                <a:spcPts val="0"/>
              </a:spcAft>
              <a:buFont typeface="Symbol"/>
              <a:buChar char=""/>
            </a:pPr>
            <a:r>
              <a:rPr lang="ru-RU" sz="1800" dirty="0">
                <a:solidFill>
                  <a:schemeClr val="tx2"/>
                </a:solidFill>
                <a:latin typeface="Times New Roman"/>
                <a:ea typeface="Times New Roman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454709">
            <a:off x="7039589" y="5435559"/>
            <a:ext cx="1779635" cy="141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6877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Психолого-педагогические </a:t>
            </a:r>
            <a:r>
              <a:rPr lang="ru-RU" sz="36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условия: </a:t>
            </a:r>
            <a:r>
              <a:rPr lang="ru-RU" dirty="0">
                <a:ea typeface="Calibri"/>
                <a:cs typeface="Times New Roman"/>
              </a:rPr>
              <a:t/>
            </a:r>
            <a:br>
              <a:rPr lang="ru-RU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 smtClean="0">
                <a:solidFill>
                  <a:schemeClr val="tx2"/>
                </a:solidFill>
                <a:latin typeface="Times New Roman"/>
                <a:ea typeface="Times New Roman"/>
              </a:rPr>
              <a:t>уважение </a:t>
            </a: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способностях;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использование в образовательном процессе форм и методов работы с детьми, соответствующих их 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развития;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поддержка педагогами положительного, доброжелательного отношения детей друг к другу и взаимодействия детей друг с другом в разных видах деятельности; 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поддержка инициативы и самостоятельности детей в специфических для них видах деятельности;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возможность выбора детьми материалов,  видов активности, участников совместной деятельности и общения;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защита детей от всех форм физического и психического насилия; </a:t>
            </a:r>
          </a:p>
          <a:p>
            <a:pPr lvl="0" algn="just">
              <a:spcAft>
                <a:spcPts val="0"/>
              </a:spcAft>
              <a:buSzPts val="1000"/>
              <a:buFont typeface="Symbol"/>
              <a:buChar char=""/>
              <a:tabLst>
                <a:tab pos="457200" algn="l"/>
              </a:tabLst>
            </a:pPr>
            <a:r>
              <a:rPr lang="ru-RU" sz="1600" dirty="0">
                <a:solidFill>
                  <a:schemeClr val="tx2"/>
                </a:solidFill>
                <a:latin typeface="Times New Roman"/>
                <a:ea typeface="Times New Roman"/>
              </a:rPr>
              <a:t>поддержка ДОУ и педагогами родителей дошкольников в воспитании детей, охране и укреплении их здоровья, вовлечение семей воспитанников непосредственно в образовательный процесс.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112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</TotalTime>
  <Words>1858</Words>
  <Application>Microsoft Office PowerPoint</Application>
  <PresentationFormat>Экран (4:3)</PresentationFormat>
  <Paragraphs>205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«Задачи»</vt:lpstr>
      <vt:lpstr> </vt:lpstr>
      <vt:lpstr>Цели:</vt:lpstr>
      <vt:lpstr>Основные принципы и подходы:</vt:lpstr>
      <vt:lpstr>   Национально региональный компонент предусматривает следующие направления деятельности ДОУ: </vt:lpstr>
      <vt:lpstr>Психолого-педагогические условия:  </vt:lpstr>
      <vt:lpstr> Условия реализации образовательной программы ДОУ </vt:lpstr>
      <vt:lpstr>Особенности интеграции образовательных областей </vt:lpstr>
      <vt:lpstr>Основные цели 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В основу совместной деятельности семьи и дошкольного учреждения  заложены следующие принципы:</vt:lpstr>
      <vt:lpstr>Основные формы взаимодействия с семьей  </vt:lpstr>
      <vt:lpstr>Слайд 26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Педагогическая мастерская</dc:title>
  <dc:creator>User</dc:creator>
  <cp:lastModifiedBy>user</cp:lastModifiedBy>
  <cp:revision>63</cp:revision>
  <dcterms:created xsi:type="dcterms:W3CDTF">2013-11-19T06:28:00Z</dcterms:created>
  <dcterms:modified xsi:type="dcterms:W3CDTF">2020-02-01T16:59:55Z</dcterms:modified>
</cp:coreProperties>
</file>